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0" r:id="rId1"/>
  </p:sldMasterIdLst>
  <p:sldIdLst>
    <p:sldId id="269" r:id="rId2"/>
  </p:sldIdLst>
  <p:sldSz cx="7200900" cy="10080625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 userDrawn="1">
          <p15:clr>
            <a:srgbClr val="A4A3A4"/>
          </p15:clr>
        </p15:guide>
        <p15:guide id="2" pos="22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3300"/>
    <a:srgbClr val="990099"/>
    <a:srgbClr val="009900"/>
    <a:srgbClr val="CC00CC"/>
    <a:srgbClr val="33CC33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729" autoAdjust="0"/>
  </p:normalViewPr>
  <p:slideViewPr>
    <p:cSldViewPr>
      <p:cViewPr varScale="1">
        <p:scale>
          <a:sx n="75" d="100"/>
          <a:sy n="75" d="100"/>
        </p:scale>
        <p:origin x="3084" y="78"/>
      </p:cViewPr>
      <p:guideLst>
        <p:guide orient="horz" pos="3175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7201433" cy="10080625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523" y="2663272"/>
            <a:ext cx="4180732" cy="2227693"/>
          </a:xfrm>
        </p:spPr>
        <p:txBody>
          <a:bodyPr anchor="b">
            <a:noAutofit/>
          </a:bodyPr>
          <a:lstStyle>
            <a:lvl1pPr algn="ctr">
              <a:defRPr sz="378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3523" y="5289208"/>
            <a:ext cx="4180732" cy="2025019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60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516" y="7429797"/>
            <a:ext cx="530205" cy="410692"/>
          </a:xfrm>
        </p:spPr>
        <p:txBody>
          <a:bodyPr/>
          <a:lstStyle/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3523" y="7429797"/>
            <a:ext cx="3201077" cy="41069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8637" y="7429797"/>
            <a:ext cx="325618" cy="410692"/>
          </a:xfrm>
        </p:spPr>
        <p:txBody>
          <a:bodyPr/>
          <a:lstStyle/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90613" y="5102532"/>
            <a:ext cx="40265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1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782" y="7078214"/>
            <a:ext cx="5354003" cy="833052"/>
          </a:xfrm>
        </p:spPr>
        <p:txBody>
          <a:bodyPr anchor="b">
            <a:normAutofit/>
          </a:bodyPr>
          <a:lstStyle>
            <a:lvl1pPr algn="ctr">
              <a:defRPr sz="189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180" y="1518317"/>
            <a:ext cx="5584542" cy="49407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60045" indent="0">
              <a:buNone/>
              <a:defRPr sz="1260"/>
            </a:lvl2pPr>
            <a:lvl3pPr marL="720090" indent="0">
              <a:buNone/>
              <a:defRPr sz="1260"/>
            </a:lvl3pPr>
            <a:lvl4pPr marL="1080135" indent="0">
              <a:buNone/>
              <a:defRPr sz="1260"/>
            </a:lvl4pPr>
            <a:lvl5pPr marL="1440180" indent="0">
              <a:buNone/>
              <a:defRPr sz="1260"/>
            </a:lvl5pPr>
            <a:lvl6pPr marL="1800225" indent="0">
              <a:buNone/>
              <a:defRPr sz="1260"/>
            </a:lvl6pPr>
            <a:lvl7pPr marL="2160270" indent="0">
              <a:buNone/>
              <a:defRPr sz="1260"/>
            </a:lvl7pPr>
            <a:lvl8pPr marL="2520315" indent="0">
              <a:buNone/>
              <a:defRPr sz="1260"/>
            </a:lvl8pPr>
            <a:lvl9pPr marL="2880360" indent="0">
              <a:buNone/>
              <a:defRPr sz="126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782" y="7911267"/>
            <a:ext cx="5354003" cy="725711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5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782" y="1333020"/>
            <a:ext cx="5354003" cy="4553567"/>
          </a:xfrm>
        </p:spPr>
        <p:txBody>
          <a:bodyPr anchor="ctr">
            <a:normAutofit/>
          </a:bodyPr>
          <a:lstStyle>
            <a:lvl1pPr algn="ctr">
              <a:defRPr sz="252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781" y="6284833"/>
            <a:ext cx="5354005" cy="23521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6004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06791" y="6085709"/>
            <a:ext cx="52025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9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787" y="1443643"/>
            <a:ext cx="5040197" cy="3484662"/>
          </a:xfrm>
        </p:spPr>
        <p:txBody>
          <a:bodyPr anchor="ctr">
            <a:normAutofit/>
          </a:bodyPr>
          <a:lstStyle>
            <a:lvl1pPr algn="ctr">
              <a:defRPr sz="252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60158" y="4928305"/>
            <a:ext cx="4640578" cy="9582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418"/>
            </a:lvl1pPr>
            <a:lvl2pPr marL="360045" indent="0">
              <a:buFontTx/>
              <a:buNone/>
              <a:defRPr/>
            </a:lvl2pPr>
            <a:lvl3pPr marL="720090" indent="0">
              <a:buFontTx/>
              <a:buNone/>
              <a:defRPr/>
            </a:lvl3pPr>
            <a:lvl4pPr marL="1080135" indent="0">
              <a:buFontTx/>
              <a:buNone/>
              <a:defRPr/>
            </a:lvl4pPr>
            <a:lvl5pPr marL="144018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780" y="6384396"/>
            <a:ext cx="5354006" cy="2252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6004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69351" y="1330798"/>
            <a:ext cx="360139" cy="859567"/>
          </a:xfrm>
          <a:prstGeom prst="rect">
            <a:avLst/>
          </a:prstGeom>
        </p:spPr>
        <p:txBody>
          <a:bodyPr vert="horz" lIns="72009" tIns="36005" rIns="72009" bIns="36005" rtlCol="0" anchor="ctr">
            <a:noAutofit/>
          </a:bodyPr>
          <a:lstStyle/>
          <a:p>
            <a:pPr lvl="0"/>
            <a:r>
              <a:rPr lang="en-US" sz="567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1384" y="4156707"/>
            <a:ext cx="360139" cy="859567"/>
          </a:xfrm>
          <a:prstGeom prst="rect">
            <a:avLst/>
          </a:prstGeom>
        </p:spPr>
        <p:txBody>
          <a:bodyPr vert="horz" lIns="72009" tIns="36005" rIns="72009" bIns="36005" rtlCol="0" anchor="ctr">
            <a:noAutofit/>
          </a:bodyPr>
          <a:lstStyle/>
          <a:p>
            <a:pPr lvl="0" algn="r"/>
            <a:r>
              <a:rPr lang="en-US" sz="567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06792" y="6085709"/>
            <a:ext cx="51939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552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784" y="4863308"/>
            <a:ext cx="5353998" cy="2159000"/>
          </a:xfrm>
        </p:spPr>
        <p:txBody>
          <a:bodyPr anchor="b">
            <a:normAutofit/>
          </a:bodyPr>
          <a:lstStyle>
            <a:lvl1pPr algn="l">
              <a:defRPr sz="252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783" y="7022308"/>
            <a:ext cx="5354000" cy="1264708"/>
          </a:xfrm>
        </p:spPr>
        <p:txBody>
          <a:bodyPr anchor="t">
            <a:normAutofit/>
          </a:bodyPr>
          <a:lstStyle>
            <a:lvl1pPr marL="0" indent="0" algn="l">
              <a:buNone/>
              <a:defRPr sz="1418">
                <a:solidFill>
                  <a:schemeClr val="tx1"/>
                </a:solidFill>
              </a:defRPr>
            </a:lvl1pPr>
            <a:lvl2pPr marL="36004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875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915" y="1443643"/>
            <a:ext cx="4981070" cy="3297984"/>
          </a:xfrm>
        </p:spPr>
        <p:txBody>
          <a:bodyPr anchor="ctr">
            <a:normAutofit/>
          </a:bodyPr>
          <a:lstStyle>
            <a:lvl1pPr algn="ctr">
              <a:defRPr sz="252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926783" y="5349452"/>
            <a:ext cx="5354000" cy="1303761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75">
                <a:solidFill>
                  <a:schemeClr val="tx1"/>
                </a:solidFill>
              </a:defRPr>
            </a:lvl1pPr>
            <a:lvl2pPr marL="36004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781" y="6658191"/>
            <a:ext cx="5354005" cy="1978789"/>
          </a:xfrm>
        </p:spPr>
        <p:txBody>
          <a:bodyPr anchor="t">
            <a:normAutofit/>
          </a:bodyPr>
          <a:lstStyle>
            <a:lvl1pPr marL="0" indent="0" algn="l">
              <a:buNone/>
              <a:defRPr sz="1260">
                <a:solidFill>
                  <a:schemeClr val="tx1"/>
                </a:solidFill>
              </a:defRPr>
            </a:lvl1pPr>
            <a:lvl2pPr marL="36004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91473" y="1318352"/>
            <a:ext cx="360139" cy="859567"/>
          </a:xfrm>
          <a:prstGeom prst="rect">
            <a:avLst/>
          </a:prstGeom>
        </p:spPr>
        <p:txBody>
          <a:bodyPr vert="horz" lIns="72009" tIns="36005" rIns="72009" bIns="36005" rtlCol="0" anchor="ctr">
            <a:noAutofit/>
          </a:bodyPr>
          <a:lstStyle/>
          <a:p>
            <a:pPr lvl="0"/>
            <a:r>
              <a:rPr lang="en-US" sz="63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24215" y="3833118"/>
            <a:ext cx="360139" cy="859567"/>
          </a:xfrm>
          <a:prstGeom prst="rect">
            <a:avLst/>
          </a:prstGeom>
        </p:spPr>
        <p:txBody>
          <a:bodyPr vert="horz" lIns="72009" tIns="36005" rIns="72009" bIns="36005" rtlCol="0" anchor="ctr">
            <a:noAutofit/>
          </a:bodyPr>
          <a:lstStyle/>
          <a:p>
            <a:pPr lvl="0" algn="r"/>
            <a:r>
              <a:rPr lang="en-US" sz="63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06792" y="5040313"/>
            <a:ext cx="51939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680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781" y="1443642"/>
            <a:ext cx="5354003" cy="337265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52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26783" y="5241925"/>
            <a:ext cx="5354000" cy="133064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75">
                <a:solidFill>
                  <a:schemeClr val="tx1"/>
                </a:solidFill>
              </a:defRPr>
            </a:lvl1pPr>
            <a:lvl2pPr marL="36004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782" y="6571075"/>
            <a:ext cx="5354003" cy="2065906"/>
          </a:xfrm>
        </p:spPr>
        <p:txBody>
          <a:bodyPr anchor="t">
            <a:normAutofit/>
          </a:bodyPr>
          <a:lstStyle>
            <a:lvl1pPr marL="0" indent="0" algn="l">
              <a:buNone/>
              <a:defRPr sz="1260">
                <a:solidFill>
                  <a:schemeClr val="tx1"/>
                </a:solidFill>
              </a:defRPr>
            </a:lvl1pPr>
            <a:lvl2pPr marL="36004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06795" y="5040313"/>
            <a:ext cx="520255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06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6781" y="3660269"/>
            <a:ext cx="5354005" cy="497671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06792" y="3461147"/>
            <a:ext cx="52025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180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05875" y="1333020"/>
            <a:ext cx="1274907" cy="73039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6783" y="1333020"/>
            <a:ext cx="3870963" cy="730396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918341" y="1333020"/>
            <a:ext cx="0" cy="73039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66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06791" y="3463484"/>
            <a:ext cx="51939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79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791" y="2412725"/>
            <a:ext cx="5193983" cy="2678927"/>
          </a:xfrm>
        </p:spPr>
        <p:txBody>
          <a:bodyPr anchor="b">
            <a:normAutofit/>
          </a:bodyPr>
          <a:lstStyle>
            <a:lvl1pPr algn="ctr">
              <a:defRPr sz="315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791" y="5489898"/>
            <a:ext cx="5193983" cy="1602221"/>
          </a:xfrm>
        </p:spPr>
        <p:txBody>
          <a:bodyPr anchor="t">
            <a:normAutofit/>
          </a:bodyPr>
          <a:lstStyle>
            <a:lvl1pPr marL="0" indent="0" algn="ctr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06792" y="5290773"/>
            <a:ext cx="519398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7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06791" y="3463484"/>
            <a:ext cx="51939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782" y="1345461"/>
            <a:ext cx="5354003" cy="191656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6782" y="3655907"/>
            <a:ext cx="2628329" cy="506719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8057" y="3655907"/>
            <a:ext cx="2628329" cy="506719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58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783" y="3907797"/>
            <a:ext cx="2628329" cy="847052"/>
          </a:xfrm>
        </p:spPr>
        <p:txBody>
          <a:bodyPr anchor="b">
            <a:noAutofit/>
          </a:bodyPr>
          <a:lstStyle>
            <a:lvl1pPr marL="0" indent="0">
              <a:buNone/>
              <a:defRPr sz="1890" b="0">
                <a:solidFill>
                  <a:schemeClr val="accent1"/>
                </a:solidFill>
              </a:defRPr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783" y="4767296"/>
            <a:ext cx="2628329" cy="397848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5442" y="3907797"/>
            <a:ext cx="2628329" cy="847052"/>
          </a:xfrm>
        </p:spPr>
        <p:txBody>
          <a:bodyPr anchor="b">
            <a:noAutofit/>
          </a:bodyPr>
          <a:lstStyle>
            <a:lvl1pPr marL="0" indent="0">
              <a:buNone/>
              <a:defRPr sz="1890" b="0">
                <a:solidFill>
                  <a:schemeClr val="accent1"/>
                </a:solidFill>
              </a:defRPr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5442" y="4767296"/>
            <a:ext cx="2628329" cy="397848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06792" y="3461147"/>
            <a:ext cx="51939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05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781" y="1345461"/>
            <a:ext cx="5354004" cy="191656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06792" y="3461147"/>
            <a:ext cx="51939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4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10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781" y="2041016"/>
            <a:ext cx="1997728" cy="2016125"/>
          </a:xfrm>
        </p:spPr>
        <p:txBody>
          <a:bodyPr anchor="b">
            <a:normAutofit/>
          </a:bodyPr>
          <a:lstStyle>
            <a:lvl1pPr algn="ctr">
              <a:defRPr sz="189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549" y="1443644"/>
            <a:ext cx="3036237" cy="7193337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781" y="4455385"/>
            <a:ext cx="1997728" cy="3584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06792" y="4281154"/>
            <a:ext cx="18377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62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781" y="2769059"/>
            <a:ext cx="2860359" cy="2016125"/>
          </a:xfrm>
        </p:spPr>
        <p:txBody>
          <a:bodyPr anchor="b">
            <a:normAutofit/>
          </a:bodyPr>
          <a:lstStyle>
            <a:lvl1pPr algn="ctr">
              <a:defRPr sz="189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667" y="1518316"/>
            <a:ext cx="2306952" cy="704399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60045" indent="0">
              <a:buNone/>
              <a:defRPr sz="1260"/>
            </a:lvl2pPr>
            <a:lvl3pPr marL="720090" indent="0">
              <a:buNone/>
              <a:defRPr sz="1260"/>
            </a:lvl3pPr>
            <a:lvl4pPr marL="1080135" indent="0">
              <a:buNone/>
              <a:defRPr sz="1260"/>
            </a:lvl4pPr>
            <a:lvl5pPr marL="1440180" indent="0">
              <a:buNone/>
              <a:defRPr sz="1260"/>
            </a:lvl5pPr>
            <a:lvl6pPr marL="1800225" indent="0">
              <a:buNone/>
              <a:defRPr sz="1260"/>
            </a:lvl6pPr>
            <a:lvl7pPr marL="2160270" indent="0">
              <a:buNone/>
              <a:defRPr sz="1260"/>
            </a:lvl7pPr>
            <a:lvl8pPr marL="2520315" indent="0">
              <a:buNone/>
              <a:defRPr sz="1260"/>
            </a:lvl8pPr>
            <a:lvl9pPr marL="2880360" indent="0">
              <a:buNone/>
              <a:defRPr sz="126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782" y="4785183"/>
            <a:ext cx="2860358" cy="2688167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49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7207568" cy="10080625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6782" y="1345461"/>
            <a:ext cx="5354003" cy="19165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781" y="3660268"/>
            <a:ext cx="5354005" cy="5063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05878" y="8761432"/>
            <a:ext cx="904273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DEA263-0706-46B9-B126-FF5B74BDE782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6782" y="8761432"/>
            <a:ext cx="4019925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69322" y="8761432"/>
            <a:ext cx="311464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3FEF5-B1C1-470A-8A4B-D0EF32A951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00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  <p:sldLayoutId id="2147484117" r:id="rId17"/>
  </p:sldLayoutIdLst>
  <p:txStyles>
    <p:titleStyle>
      <a:lvl1pPr algn="ctr" defTabSz="360045" rtl="0" eaLnBrk="1" latinLnBrk="0" hangingPunct="1">
        <a:spcBef>
          <a:spcPct val="0"/>
        </a:spcBef>
        <a:buNone/>
        <a:defRPr sz="315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5028" indent="-225028" algn="l" defTabSz="360045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SzPct val="115000"/>
        <a:buFont typeface="Arial"/>
        <a:buChar char="•"/>
        <a:defRPr sz="18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85073" indent="-225028" algn="l" defTabSz="360045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SzPct val="115000"/>
        <a:buFont typeface="Arial"/>
        <a:buChar char="•"/>
        <a:defRPr sz="157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45118" indent="-225028" algn="l" defTabSz="360045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SzPct val="115000"/>
        <a:buFont typeface="Arial"/>
        <a:buChar char="•"/>
        <a:defRPr sz="141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215152" indent="-135017" algn="l" defTabSz="360045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SzPct val="115000"/>
        <a:buFont typeface="Arial"/>
        <a:buChar char="•"/>
        <a:defRPr sz="12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75197" indent="-135017" algn="l" defTabSz="360045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SzPct val="115000"/>
        <a:buFont typeface="Arial"/>
        <a:buChar char="•"/>
        <a:defRPr sz="110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980248" indent="-180023" algn="l" defTabSz="360045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SzPct val="115000"/>
        <a:buFont typeface="Arial"/>
        <a:buChar char="•"/>
        <a:defRPr sz="110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340293" indent="-180023" algn="l" defTabSz="360045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SzPct val="115000"/>
        <a:buFont typeface="Arial"/>
        <a:buChar char="•"/>
        <a:defRPr sz="110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700338" indent="-180023" algn="l" defTabSz="360045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SzPct val="115000"/>
        <a:buFont typeface="Arial"/>
        <a:buChar char="•"/>
        <a:defRPr sz="110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060383" indent="-180023" algn="l" defTabSz="360045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SzPct val="115000"/>
        <a:buFont typeface="Arial"/>
        <a:buChar char="•"/>
        <a:defRPr sz="110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45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360045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360045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360045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360045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360045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360045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360045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360045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" y="1716750"/>
            <a:ext cx="7149830" cy="35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368175" y="2087984"/>
            <a:ext cx="6515619" cy="1125305"/>
          </a:xfrm>
          <a:prstGeom prst="rect">
            <a:avLst/>
          </a:prstGeom>
          <a:noFill/>
          <a:ln>
            <a:noFill/>
          </a:ln>
        </p:spPr>
        <p:txBody>
          <a:bodyPr wrap="square" lIns="123825" tIns="61911" rIns="123825" bIns="61911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zh-TW" altLang="en-US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華康儷黑 Std W5" pitchFamily="34" charset="-120"/>
                <a:ea typeface="華康儷黑 Std W5" pitchFamily="34" charset="-120"/>
              </a:rPr>
              <a:t>第一階段申請：</a:t>
            </a:r>
            <a:r>
              <a:rPr lang="zh-TW" altLang="en-US" sz="2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華康儷黑 Std W5" pitchFamily="34" charset="-120"/>
                <a:ea typeface="華康儷黑 Std W5" pitchFamily="34" charset="-120"/>
              </a:rPr>
              <a:t>即日</a:t>
            </a:r>
            <a:r>
              <a:rPr lang="zh-TW" altLang="en-US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華康儷黑 Std W5" pitchFamily="34" charset="-120"/>
                <a:ea typeface="華康儷黑 Std W5" pitchFamily="34" charset="-120"/>
              </a:rPr>
              <a:t>起 </a:t>
            </a:r>
            <a:r>
              <a:rPr lang="en-US" altLang="zh-TW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華康儷黑 Std W5" pitchFamily="34" charset="-120"/>
                <a:ea typeface="華康儷黑 Std W5" pitchFamily="34" charset="-120"/>
              </a:rPr>
              <a:t>~</a:t>
            </a:r>
            <a:r>
              <a:rPr lang="zh-TW" altLang="en-US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華康儷黑 Std W5" pitchFamily="34" charset="-120"/>
                <a:ea typeface="華康儷黑 Std W5" pitchFamily="34" charset="-120"/>
              </a:rPr>
              <a:t> </a:t>
            </a:r>
            <a:r>
              <a:rPr lang="en-US" altLang="zh-TW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華康儷黑 Std W5" pitchFamily="34" charset="-120"/>
                <a:ea typeface="華康儷黑 Std W5" pitchFamily="34" charset="-120"/>
              </a:rPr>
              <a:t>114/12/21</a:t>
            </a:r>
            <a:endParaRPr lang="en-US" altLang="zh-TW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華康儷黑 Std W5" pitchFamily="34" charset="-120"/>
              <a:ea typeface="華康儷黑 Std W5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華康儷黑 Std W3" panose="020B0300000000000000" pitchFamily="34" charset="-120"/>
                <a:ea typeface="華康儷黑 Std W3" panose="020B0300000000000000" pitchFamily="34" charset="-120"/>
              </a:rPr>
              <a:t>於</a:t>
            </a:r>
            <a:r>
              <a:rPr lang="en-US" altLang="zh-TW" sz="2000" b="1" i="1" u="sng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華康儷黑 Std W3" panose="020B0300000000000000" pitchFamily="34" charset="-120"/>
                <a:ea typeface="華康儷黑 Std W3" panose="020B0300000000000000" pitchFamily="34" charset="-120"/>
              </a:rPr>
              <a:t>114</a:t>
            </a:r>
            <a:r>
              <a:rPr lang="zh-TW" altLang="en-US" sz="2000" b="1" i="1" u="sng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華康儷黑 Std W3" panose="020B0300000000000000" pitchFamily="34" charset="-120"/>
                <a:ea typeface="華康儷黑 Std W3" panose="020B0300000000000000" pitchFamily="34" charset="-120"/>
              </a:rPr>
              <a:t>年</a:t>
            </a:r>
            <a:r>
              <a:rPr lang="en-US" altLang="zh-TW" sz="2000" b="1" i="1" u="sng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華康儷黑 Std W3" panose="020B0300000000000000" pitchFamily="34" charset="-120"/>
                <a:ea typeface="華康儷黑 Std W3" panose="020B0300000000000000" pitchFamily="34" charset="-120"/>
              </a:rPr>
              <a:t>12</a:t>
            </a:r>
            <a:r>
              <a:rPr lang="zh-TW" altLang="en-US" sz="2000" b="1" i="1" u="sng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華康儷黑 Std W3" panose="020B0300000000000000" pitchFamily="34" charset="-120"/>
                <a:ea typeface="華康儷黑 Std W3" panose="020B0300000000000000" pitchFamily="34" charset="-120"/>
              </a:rPr>
              <a:t>月</a:t>
            </a:r>
            <a:r>
              <a:rPr lang="en-US" altLang="zh-TW" sz="2000" b="1" i="1" u="sng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華康儷黑 Std W3" panose="020B0300000000000000" pitchFamily="34" charset="-120"/>
                <a:ea typeface="華康儷黑 Std W3" panose="020B0300000000000000" pitchFamily="34" charset="-120"/>
              </a:rPr>
              <a:t>21</a:t>
            </a:r>
            <a:r>
              <a:rPr lang="zh-TW" altLang="en-US" sz="2000" b="1" i="1" u="sng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華康儷黑 Std W3" panose="020B0300000000000000" pitchFamily="34" charset="-120"/>
                <a:ea typeface="華康儷黑 Std W3" panose="020B0300000000000000" pitchFamily="34" charset="-120"/>
              </a:rPr>
              <a:t>日前</a:t>
            </a:r>
            <a:r>
              <a:rPr lang="zh-TW" altLang="en-US" sz="20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華康儷黑 Std W3" panose="020B0300000000000000" pitchFamily="34" charset="-120"/>
                <a:ea typeface="華康儷黑 Std W3" panose="020B0300000000000000" pitchFamily="34" charset="-120"/>
              </a:rPr>
              <a:t>繳</a:t>
            </a:r>
            <a:r>
              <a:rPr lang="zh-TW" altLang="en-US" sz="20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華康儷黑 Std W3" panose="020B0300000000000000" pitchFamily="34" charset="-120"/>
                <a:ea typeface="華康儷黑 Std W3" panose="020B0300000000000000" pitchFamily="34" charset="-120"/>
              </a:rPr>
              <a:t>件者，學期末可以直接拿到減免後的繳費單</a:t>
            </a:r>
            <a:r>
              <a:rPr lang="en-US" altLang="zh-TW" sz="20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華康儷黑 Std W3" panose="020B0300000000000000" pitchFamily="34" charset="-120"/>
                <a:ea typeface="華康儷黑 Std W3" panose="020B0300000000000000" pitchFamily="34" charset="-120"/>
              </a:rPr>
              <a:t>~~</a:t>
            </a:r>
            <a:r>
              <a:rPr lang="zh-TW" altLang="en-US" sz="20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華康儷黑 Std W3" panose="020B0300000000000000" pitchFamily="34" charset="-120"/>
                <a:ea typeface="華康儷黑 Std W3" panose="020B0300000000000000" pitchFamily="34" charset="-120"/>
              </a:rPr>
              <a:t>就不用自行至台新銀行</a:t>
            </a:r>
            <a:r>
              <a:rPr lang="zh-TW" altLang="en-US" sz="200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華康儷黑 Std W3" panose="020B0300000000000000" pitchFamily="34" charset="-120"/>
                <a:ea typeface="華康儷黑 Std W3" panose="020B0300000000000000" pitchFamily="34" charset="-120"/>
              </a:rPr>
              <a:t>網站</a:t>
            </a:r>
            <a:r>
              <a:rPr lang="zh-TW" altLang="en-US" sz="200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華康儷黑 Std W3" panose="020B0300000000000000" pitchFamily="34" charset="-120"/>
                <a:ea typeface="華康儷黑 Std W3" panose="020B0300000000000000" pitchFamily="34" charset="-120"/>
              </a:rPr>
              <a:t>列印</a:t>
            </a:r>
            <a:r>
              <a:rPr lang="en-US" altLang="zh-TW" sz="200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華康儷黑 Std W3" panose="020B0300000000000000" pitchFamily="34" charset="-120"/>
                <a:ea typeface="華康儷黑 Std W3" panose="020B0300000000000000" pitchFamily="34" charset="-120"/>
              </a:rPr>
              <a:t>~~</a:t>
            </a:r>
            <a:endParaRPr lang="en-US" altLang="zh-TW" sz="2000" dirty="0">
              <a:ln>
                <a:solidFill>
                  <a:srgbClr val="FF0000"/>
                </a:solidFill>
              </a:ln>
              <a:solidFill>
                <a:srgbClr val="FFC000"/>
              </a:solidFill>
              <a:latin typeface="華康儷黑 Std W3" panose="020B0300000000000000" pitchFamily="34" charset="-120"/>
              <a:ea typeface="華康儷黑 Std W3" panose="020B03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5287" y="200274"/>
            <a:ext cx="1127571" cy="1671686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186" y="-53990"/>
            <a:ext cx="4599281" cy="752167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zh-TW" altLang="en-US" sz="3200" dirty="0" smtClean="0">
                <a:solidFill>
                  <a:srgbClr val="0000FF"/>
                </a:solidFill>
                <a:latin typeface="華康儷黑 Std W5" pitchFamily="34" charset="-120"/>
                <a:ea typeface="華康儷黑 Std W5" pitchFamily="34" charset="-120"/>
              </a:rPr>
              <a:t>同學們請注意</a:t>
            </a:r>
            <a:r>
              <a:rPr lang="en-US" altLang="zh-TW" sz="3200" dirty="0" smtClean="0">
                <a:solidFill>
                  <a:srgbClr val="0000FF"/>
                </a:solidFill>
                <a:latin typeface="華康儷黑 Std W5" pitchFamily="34" charset="-120"/>
                <a:ea typeface="華康儷黑 Std W5" pitchFamily="34" charset="-120"/>
              </a:rPr>
              <a:t>~~</a:t>
            </a:r>
            <a:endParaRPr lang="zh-TW" altLang="en-US" sz="3200" dirty="0">
              <a:solidFill>
                <a:srgbClr val="FF0066"/>
              </a:solidFill>
              <a:latin typeface="華康儷黑 Std W5" pitchFamily="34" charset="-120"/>
              <a:ea typeface="華康儷黑 Std W5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4989" y="7591002"/>
            <a:ext cx="5948698" cy="161582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273050" indent="-273050">
              <a:spcBef>
                <a:spcPts val="600"/>
              </a:spcBef>
            </a:pPr>
            <a:r>
              <a:rPr lang="zh-TW" altLang="en-US" dirty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請備</a:t>
            </a:r>
            <a:r>
              <a:rPr lang="zh-TW" altLang="en-US" dirty="0" smtClean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妥</a:t>
            </a:r>
            <a:r>
              <a:rPr lang="en-US" altLang="zh-TW" dirty="0" smtClean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:</a:t>
            </a:r>
          </a:p>
          <a:p>
            <a:pPr marL="273050" indent="-273050">
              <a:spcBef>
                <a:spcPts val="600"/>
              </a:spcBef>
            </a:pPr>
            <a:r>
              <a:rPr lang="en-US" altLang="zh-TW" dirty="0" smtClean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1</a:t>
            </a:r>
            <a:r>
              <a:rPr lang="en-US" altLang="zh-TW" dirty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.</a:t>
            </a:r>
            <a:r>
              <a:rPr lang="zh-TW" altLang="en-US" dirty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申請表→ </a:t>
            </a:r>
            <a:r>
              <a:rPr lang="zh-TW" altLang="en-US" dirty="0" smtClean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→</a:t>
            </a:r>
            <a:r>
              <a:rPr lang="zh-TW" altLang="en-US" dirty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→請掃描下載</a:t>
            </a:r>
            <a:endParaRPr lang="en-US" altLang="zh-TW" dirty="0" smtClean="0">
              <a:solidFill>
                <a:srgbClr val="0000FF"/>
              </a:solidFill>
              <a:latin typeface="華康正顏楷體 Std W5" panose="03000500000000000000" pitchFamily="66" charset="-120"/>
              <a:ea typeface="華康正顏楷體 Std W5" panose="03000500000000000000" pitchFamily="66" charset="-120"/>
            </a:endParaRPr>
          </a:p>
          <a:p>
            <a:pPr marL="273050" indent="-273050">
              <a:spcBef>
                <a:spcPts val="600"/>
              </a:spcBef>
            </a:pPr>
            <a:r>
              <a:rPr lang="en-US" altLang="zh-TW" dirty="0" smtClean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2</a:t>
            </a:r>
            <a:r>
              <a:rPr lang="en-US" altLang="zh-TW" dirty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.</a:t>
            </a:r>
            <a:r>
              <a:rPr lang="zh-TW" altLang="en-US" dirty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證明</a:t>
            </a:r>
            <a:r>
              <a:rPr lang="zh-TW" altLang="en-US" dirty="0" smtClean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文件</a:t>
            </a:r>
            <a:endParaRPr lang="en-US" altLang="zh-TW" dirty="0">
              <a:solidFill>
                <a:srgbClr val="0000FF"/>
              </a:solidFill>
              <a:latin typeface="華康正顏楷體 Std W5" panose="03000500000000000000" pitchFamily="66" charset="-120"/>
              <a:ea typeface="華康正顏楷體 Std W5" panose="03000500000000000000" pitchFamily="66" charset="-120"/>
            </a:endParaRPr>
          </a:p>
          <a:p>
            <a:pPr marL="273050" indent="-273050">
              <a:spcBef>
                <a:spcPts val="600"/>
              </a:spcBef>
            </a:pPr>
            <a:r>
              <a:rPr lang="en-US" altLang="zh-TW" dirty="0" smtClean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3</a:t>
            </a:r>
            <a:r>
              <a:rPr lang="en-US" altLang="zh-TW" dirty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.</a:t>
            </a:r>
            <a:r>
              <a:rPr lang="zh-TW" altLang="en-US" dirty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戶籍</a:t>
            </a:r>
            <a:r>
              <a:rPr lang="zh-TW" altLang="en-US" dirty="0" smtClean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資料</a:t>
            </a:r>
            <a:r>
              <a:rPr lang="en-US" altLang="zh-TW" dirty="0">
                <a:solidFill>
                  <a:srgbClr val="CC00CC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3</a:t>
            </a:r>
            <a:r>
              <a:rPr lang="zh-TW" altLang="en-US" dirty="0">
                <a:solidFill>
                  <a:srgbClr val="CC00CC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個月內</a:t>
            </a:r>
            <a:r>
              <a:rPr lang="zh-TW" altLang="en-US" dirty="0">
                <a:solidFill>
                  <a:srgbClr val="000000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戶籍謄本</a:t>
            </a:r>
            <a:r>
              <a:rPr lang="zh-TW" altLang="en-US" dirty="0" smtClean="0">
                <a:solidFill>
                  <a:srgbClr val="000000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或新式</a:t>
            </a:r>
            <a:r>
              <a:rPr lang="zh-TW" altLang="en-US" dirty="0">
                <a:solidFill>
                  <a:srgbClr val="000000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戶口名簿影</a:t>
            </a:r>
            <a:r>
              <a:rPr lang="zh-TW" altLang="en-US" dirty="0" smtClean="0">
                <a:solidFill>
                  <a:srgbClr val="000000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本（皆</a:t>
            </a:r>
            <a:r>
              <a:rPr lang="zh-TW" altLang="en-US" dirty="0">
                <a:solidFill>
                  <a:srgbClr val="000000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須</a:t>
            </a:r>
            <a:r>
              <a:rPr lang="zh-TW" altLang="en-US" dirty="0">
                <a:solidFill>
                  <a:srgbClr val="0000FF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含詳細記事</a:t>
            </a:r>
            <a:r>
              <a:rPr lang="zh-TW" altLang="en-US" dirty="0" smtClean="0">
                <a:solidFill>
                  <a:srgbClr val="000000"/>
                </a:solidFill>
                <a:latin typeface="華康正顏楷體 Std W5" panose="03000500000000000000" pitchFamily="66" charset="-120"/>
                <a:ea typeface="華康正顏楷體 Std W5" panose="03000500000000000000" pitchFamily="66" charset="-120"/>
              </a:rPr>
              <a:t>）</a:t>
            </a:r>
            <a:endParaRPr lang="zh-TW" altLang="en-US" dirty="0">
              <a:solidFill>
                <a:srgbClr val="0000FF"/>
              </a:solidFill>
              <a:latin typeface="華康正顏楷體 Std W5" panose="03000500000000000000" pitchFamily="66" charset="-120"/>
              <a:ea typeface="華康正顏楷體 Std W5" panose="03000500000000000000" pitchFamily="66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77022"/>
              </p:ext>
            </p:extLst>
          </p:nvPr>
        </p:nvGraphicFramePr>
        <p:xfrm>
          <a:off x="288082" y="3206410"/>
          <a:ext cx="6688660" cy="3580299"/>
        </p:xfrm>
        <a:graphic>
          <a:graphicData uri="http://schemas.openxmlformats.org/drawingml/2006/table">
            <a:tbl>
              <a:tblPr/>
              <a:tblGrid>
                <a:gridCol w="1958724">
                  <a:extLst>
                    <a:ext uri="{9D8B030D-6E8A-4147-A177-3AD203B41FA5}">
                      <a16:colId xmlns:a16="http://schemas.microsoft.com/office/drawing/2014/main" val="1535164680"/>
                    </a:ext>
                  </a:extLst>
                </a:gridCol>
                <a:gridCol w="2929735">
                  <a:extLst>
                    <a:ext uri="{9D8B030D-6E8A-4147-A177-3AD203B41FA5}">
                      <a16:colId xmlns:a16="http://schemas.microsoft.com/office/drawing/2014/main" val="1740676723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819186242"/>
                    </a:ext>
                  </a:extLst>
                </a:gridCol>
              </a:tblGrid>
              <a:tr h="3978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申 請 類 別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應  繳  證  明  文  件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90361"/>
                  </a:ext>
                </a:extLst>
              </a:tr>
              <a:tr h="3978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軍公教遺族子女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撫卹令</a:t>
                      </a: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 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CC00CC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CC00CC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個月內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戶籍謄本或 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華康正顏楷體 Std W5" panose="03000500000000000000" pitchFamily="66" charset="-120"/>
                        <a:ea typeface="華康正顏楷體 Std W5" panose="03000500000000000000" pitchFamily="66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新式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戶口名簿影本</a:t>
                      </a:r>
                      <a:b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</a:b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（皆須</a:t>
                      </a:r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含詳細記事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）</a:t>
                      </a: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00393"/>
                  </a:ext>
                </a:extLst>
              </a:tr>
              <a:tr h="3978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現役軍人子女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軍人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身份證、軍眷補給證影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本</a:t>
                      </a: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779659"/>
                  </a:ext>
                </a:extLst>
              </a:tr>
              <a:tr h="3978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FF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原住民學生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戶籍謄本或新式戶口名簿影本</a:t>
                      </a: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854653"/>
                  </a:ext>
                </a:extLst>
              </a:tr>
              <a:tr h="3978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身心障礙學生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身心障礙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證明影本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華康正顏楷體 Std W5" panose="03000500000000000000" pitchFamily="66" charset="-120"/>
                        <a:ea typeface="華康正顏楷體 Std W5" panose="03000500000000000000" pitchFamily="66" charset="-12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216004"/>
                  </a:ext>
                </a:extLst>
              </a:tr>
              <a:tr h="3978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身心障礙人士子女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786496"/>
                  </a:ext>
                </a:extLst>
              </a:tr>
              <a:tr h="3978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FF00FF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低收入戶學生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FF00FF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115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FF00FF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年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鄉、鎮、市、區公所</a:t>
                      </a:r>
                      <a:endParaRPr lang="en-US" altLang="zh-TW" sz="1800" b="0" i="0" u="none" strike="noStrike" dirty="0" smtClean="0">
                        <a:solidFill>
                          <a:srgbClr val="0000FF"/>
                        </a:solidFill>
                        <a:effectLst/>
                        <a:latin typeface="華康正顏楷體 Std W5" panose="03000500000000000000" pitchFamily="66" charset="-120"/>
                        <a:ea typeface="華康正顏楷體 Std W5" panose="03000500000000000000" pitchFamily="66" charset="-120"/>
                      </a:endParaRPr>
                    </a:p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FF00FF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核發證明正本</a:t>
                      </a:r>
                      <a:endParaRPr lang="zh-TW" altLang="en-US" sz="1800" b="0" i="0" u="none" strike="noStrike" dirty="0">
                        <a:solidFill>
                          <a:srgbClr val="FF00FF"/>
                        </a:solidFill>
                        <a:effectLst/>
                        <a:latin typeface="華康正顏楷體 Std W5" panose="03000500000000000000" pitchFamily="66" charset="-120"/>
                        <a:ea typeface="華康正顏楷體 Std W5" panose="03000500000000000000" pitchFamily="66" charset="-12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443784"/>
                  </a:ext>
                </a:extLst>
              </a:tr>
              <a:tr h="3978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FF00FF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中低收入戶學生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987446"/>
                  </a:ext>
                </a:extLst>
              </a:tr>
              <a:tr h="3978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FF00FF"/>
                          </a:solidFill>
                          <a:effectLst/>
                          <a:latin typeface="華康正顏楷體 Std W5" panose="03000500000000000000" pitchFamily="66" charset="-120"/>
                          <a:ea typeface="華康正顏楷體 Std W5" panose="03000500000000000000" pitchFamily="66" charset="-120"/>
                        </a:rPr>
                        <a:t>特殊境遇家庭子女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48602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-71958" y="6786707"/>
            <a:ext cx="6257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※第二階段申請：</a:t>
            </a:r>
            <a:r>
              <a:rPr lang="en-US" altLang="zh-TW" sz="2000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114/12/22</a:t>
            </a:r>
            <a:r>
              <a:rPr lang="zh-TW" altLang="en-US" sz="2000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 </a:t>
            </a:r>
            <a:r>
              <a:rPr lang="en-US" altLang="zh-TW" sz="2000" dirty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~</a:t>
            </a:r>
            <a:r>
              <a:rPr lang="zh-TW" altLang="en-US" sz="2000" dirty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 </a:t>
            </a:r>
            <a:r>
              <a:rPr lang="en-US" altLang="zh-TW" sz="2000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115/2/3</a:t>
            </a:r>
          </a:p>
          <a:p>
            <a:pPr algn="ctr"/>
            <a:r>
              <a:rPr lang="en-US" altLang="zh-TW" sz="2000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(</a:t>
            </a:r>
            <a:r>
              <a:rPr lang="zh-TW" altLang="en-US" sz="2000" dirty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須自行至台新銀行網站列印繳費單</a:t>
            </a:r>
            <a:r>
              <a:rPr lang="en-US" altLang="zh-TW" sz="2000" dirty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latin typeface="微軟正黑體" panose="020B0604030504040204" pitchFamily="34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2042503" y="8878261"/>
            <a:ext cx="4150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990099"/>
                </a:solidFill>
                <a:latin typeface="華康黑體 Std W5" panose="020B0500000000000000" pitchFamily="34" charset="-120"/>
                <a:ea typeface="華康黑體 Std W5" panose="020B0500000000000000" pitchFamily="34" charset="-120"/>
              </a:rPr>
              <a:t> </a:t>
            </a:r>
            <a:r>
              <a:rPr lang="zh-TW" altLang="en-US" dirty="0" smtClean="0">
                <a:solidFill>
                  <a:srgbClr val="990099"/>
                </a:solidFill>
                <a:latin typeface="華康黑體 Std W5" panose="020B0500000000000000" pitchFamily="34" charset="-120"/>
                <a:ea typeface="華康黑體 Std W5" panose="020B0500000000000000" pitchFamily="34" charset="-120"/>
              </a:rPr>
              <a:t>洽詢電話</a:t>
            </a:r>
            <a:r>
              <a:rPr lang="en-US" altLang="zh-TW" dirty="0" smtClean="0">
                <a:solidFill>
                  <a:srgbClr val="990099"/>
                </a:solidFill>
                <a:latin typeface="華康黑體 Std W5" panose="020B0500000000000000" pitchFamily="34" charset="-120"/>
                <a:ea typeface="華康黑體 Std W5" panose="020B0500000000000000" pitchFamily="34" charset="-120"/>
              </a:rPr>
              <a:t>037-651188#8631</a:t>
            </a:r>
            <a:r>
              <a:rPr lang="zh-TW" altLang="en-US" dirty="0" smtClean="0">
                <a:solidFill>
                  <a:srgbClr val="990099"/>
                </a:solidFill>
                <a:latin typeface="華康黑體 Std W5" panose="020B0500000000000000" pitchFamily="34" charset="-120"/>
                <a:ea typeface="華康黑體 Std W5" panose="020B0500000000000000" pitchFamily="34" charset="-120"/>
              </a:rPr>
              <a:t>吳小姐</a:t>
            </a:r>
            <a:endParaRPr lang="zh-TW" altLang="en-US" dirty="0">
              <a:solidFill>
                <a:srgbClr val="990099"/>
              </a:solidFill>
            </a:endParaRPr>
          </a:p>
        </p:txBody>
      </p:sp>
      <p:pic>
        <p:nvPicPr>
          <p:cNvPr id="1028" name="Picture 4" descr="http://s05.calm9.com/qrcode/2024-11/VHQSZDOM4L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40" y="6726829"/>
            <a:ext cx="884195" cy="93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向下箭號 4"/>
          <p:cNvSpPr/>
          <p:nvPr/>
        </p:nvSpPr>
        <p:spPr>
          <a:xfrm rot="16200000">
            <a:off x="5320321" y="6999827"/>
            <a:ext cx="349214" cy="387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60090" y="375049"/>
            <a:ext cx="6517080" cy="17843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360045" rtl="0" eaLnBrk="1" latinLnBrk="0" hangingPunct="1">
              <a:spcBef>
                <a:spcPct val="0"/>
              </a:spcBef>
              <a:buNone/>
              <a:defRPr sz="252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TW" sz="3200" dirty="0" smtClean="0">
                <a:solidFill>
                  <a:srgbClr val="FF0066"/>
                </a:solidFill>
                <a:latin typeface="華康儷黑 Std W5" pitchFamily="34" charset="-120"/>
                <a:ea typeface="華康儷黑 Std W5" pitchFamily="34" charset="-120"/>
              </a:rPr>
              <a:t>114</a:t>
            </a:r>
            <a:r>
              <a:rPr lang="zh-TW" altLang="en-US" sz="3200" dirty="0" smtClean="0">
                <a:solidFill>
                  <a:srgbClr val="FF0066"/>
                </a:solidFill>
                <a:latin typeface="華康儷黑 Std W5" pitchFamily="34" charset="-120"/>
                <a:ea typeface="華康儷黑 Std W5" pitchFamily="34" charset="-120"/>
              </a:rPr>
              <a:t>學年第</a:t>
            </a:r>
            <a:r>
              <a:rPr lang="en-US" altLang="zh-TW" sz="3200" dirty="0" smtClean="0">
                <a:solidFill>
                  <a:srgbClr val="FF0066"/>
                </a:solidFill>
                <a:latin typeface="華康儷黑 Std W5" pitchFamily="34" charset="-120"/>
                <a:ea typeface="華康儷黑 Std W5" pitchFamily="34" charset="-120"/>
              </a:rPr>
              <a:t>2</a:t>
            </a:r>
            <a:r>
              <a:rPr lang="zh-TW" altLang="en-US" sz="3200" dirty="0" smtClean="0">
                <a:solidFill>
                  <a:srgbClr val="FF0066"/>
                </a:solidFill>
                <a:latin typeface="華康儷黑 Std W5" pitchFamily="34" charset="-120"/>
                <a:ea typeface="華康儷黑 Std W5" pitchFamily="34" charset="-120"/>
              </a:rPr>
              <a:t>學期學雜費減免</a:t>
            </a:r>
            <a:r>
              <a:rPr lang="en-US" altLang="zh-TW" sz="3200" dirty="0" smtClean="0">
                <a:solidFill>
                  <a:srgbClr val="FF0066"/>
                </a:solidFill>
                <a:latin typeface="華康儷黑 Std W5" pitchFamily="34" charset="-120"/>
                <a:ea typeface="華康儷黑 Std W5" pitchFamily="34" charset="-120"/>
              </a:rPr>
              <a:t/>
            </a:r>
            <a:br>
              <a:rPr lang="en-US" altLang="zh-TW" sz="3200" dirty="0" smtClean="0">
                <a:solidFill>
                  <a:srgbClr val="FF0066"/>
                </a:solidFill>
                <a:latin typeface="華康儷黑 Std W5" pitchFamily="34" charset="-120"/>
                <a:ea typeface="華康儷黑 Std W5" pitchFamily="34" charset="-120"/>
              </a:rPr>
            </a:br>
            <a:r>
              <a:rPr lang="zh-TW" altLang="en-US" sz="3200" dirty="0" smtClean="0">
                <a:solidFill>
                  <a:srgbClr val="FF0066"/>
                </a:solidFill>
                <a:latin typeface="華康儷黑 Std W5" pitchFamily="34" charset="-120"/>
                <a:ea typeface="華康儷黑 Std W5" pitchFamily="34" charset="-120"/>
              </a:rPr>
              <a:t>開始申請</a:t>
            </a:r>
            <a:r>
              <a:rPr lang="en-US" altLang="zh-TW" sz="3200" dirty="0" smtClean="0">
                <a:solidFill>
                  <a:srgbClr val="FF0066"/>
                </a:solidFill>
                <a:latin typeface="華康儷黑 Std W5" pitchFamily="34" charset="-120"/>
                <a:ea typeface="華康儷黑 Std W5" pitchFamily="34" charset="-120"/>
              </a:rPr>
              <a:t>~</a:t>
            </a:r>
            <a:endParaRPr lang="zh-TW" altLang="en-US" sz="3200" dirty="0">
              <a:solidFill>
                <a:srgbClr val="FF0066"/>
              </a:solidFill>
              <a:latin typeface="華康儷黑 Std W5" pitchFamily="34" charset="-120"/>
              <a:ea typeface="華康儷黑 Std W5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100" y="200274"/>
            <a:ext cx="1127571" cy="16716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33" y="7527892"/>
            <a:ext cx="1040811" cy="104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4785</TotalTime>
  <Words>201</Words>
  <Application>Microsoft Office PowerPoint</Application>
  <PresentationFormat>自訂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1" baseType="lpstr">
      <vt:lpstr>華康正顏楷體 Std W5</vt:lpstr>
      <vt:lpstr>華康黑體 Std W5</vt:lpstr>
      <vt:lpstr>華康圓體 Std W3</vt:lpstr>
      <vt:lpstr>華康儷黑 Std W3</vt:lpstr>
      <vt:lpstr>華康儷黑 Std W5</vt:lpstr>
      <vt:lpstr>微軟正黑體</vt:lpstr>
      <vt:lpstr>新細明體</vt:lpstr>
      <vt:lpstr>Arial</vt:lpstr>
      <vt:lpstr>Garamond</vt:lpstr>
      <vt:lpstr>有機</vt:lpstr>
      <vt:lpstr>同學們請注意~~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Winiori</dc:creator>
  <cp:lastModifiedBy>Admin</cp:lastModifiedBy>
  <cp:revision>148</cp:revision>
  <cp:lastPrinted>2013-04-16T10:43:22Z</cp:lastPrinted>
  <dcterms:created xsi:type="dcterms:W3CDTF">2012-09-13T15:12:51Z</dcterms:created>
  <dcterms:modified xsi:type="dcterms:W3CDTF">2025-11-11T08:53:48Z</dcterms:modified>
</cp:coreProperties>
</file>